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8" r:id="rId4"/>
    <p:sldId id="263" r:id="rId5"/>
    <p:sldId id="270" r:id="rId6"/>
    <p:sldId id="269" r:id="rId7"/>
    <p:sldId id="271" r:id="rId8"/>
    <p:sldId id="266" r:id="rId9"/>
    <p:sldId id="272" r:id="rId10"/>
    <p:sldId id="275" r:id="rId11"/>
    <p:sldId id="261" r:id="rId12"/>
    <p:sldId id="274" r:id="rId13"/>
    <p:sldId id="262" r:id="rId14"/>
    <p:sldId id="273" r:id="rId15"/>
    <p:sldId id="265" r:id="rId16"/>
    <p:sldId id="276" r:id="rId17"/>
    <p:sldId id="279" r:id="rId18"/>
    <p:sldId id="260" r:id="rId19"/>
    <p:sldId id="278" r:id="rId20"/>
    <p:sldId id="280" r:id="rId21"/>
    <p:sldId id="283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BFEE8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007-646D-41CD-80D3-9F43A01AD35B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4D0-4EC0-4FDF-9300-887EC39BD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25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007-646D-41CD-80D3-9F43A01AD35B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4D0-4EC0-4FDF-9300-887EC39BD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0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007-646D-41CD-80D3-9F43A01AD35B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4D0-4EC0-4FDF-9300-887EC39BD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95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007-646D-41CD-80D3-9F43A01AD35B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4D0-4EC0-4FDF-9300-887EC39BD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1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007-646D-41CD-80D3-9F43A01AD35B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4D0-4EC0-4FDF-9300-887EC39BD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76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007-646D-41CD-80D3-9F43A01AD35B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4D0-4EC0-4FDF-9300-887EC39BD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1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007-646D-41CD-80D3-9F43A01AD35B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4D0-4EC0-4FDF-9300-887EC39BD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5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007-646D-41CD-80D3-9F43A01AD35B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4D0-4EC0-4FDF-9300-887EC39BD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49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007-646D-41CD-80D3-9F43A01AD35B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4D0-4EC0-4FDF-9300-887EC39BD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4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007-646D-41CD-80D3-9F43A01AD35B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4D0-4EC0-4FDF-9300-887EC39BD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59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007-646D-41CD-80D3-9F43A01AD35B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C4D0-4EC0-4FDF-9300-887EC39BD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3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27007-646D-41CD-80D3-9F43A01AD35B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C4D0-4EC0-4FDF-9300-887EC39BD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97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microsoft.com/office/2007/relationships/hdphoto" Target="../media/hdphoto1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7.jpe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plin-music.ru/assents/image/56646e92c636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592784" y="800896"/>
            <a:ext cx="40324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anose="02040502050405020303" pitchFamily="18" charset="0"/>
              </a:rPr>
              <a:t>«Книжки </a:t>
            </a:r>
          </a:p>
          <a:p>
            <a:pPr algn="ctr"/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anose="02040502050405020303" pitchFamily="18" charset="0"/>
              </a:rPr>
              <a:t>в </a:t>
            </a:r>
          </a:p>
          <a:p>
            <a:pPr algn="ctr"/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anose="02040502050405020303" pitchFamily="18" charset="0"/>
              </a:rPr>
              <a:t>Красках»</a:t>
            </a:r>
            <a:endParaRPr lang="ru-RU" sz="48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3380646"/>
            <a:ext cx="2959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Художники –иллюстраторы</a:t>
            </a:r>
          </a:p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етских книг</a:t>
            </a:r>
          </a:p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биляры 2016г.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28385" y="188640"/>
            <a:ext cx="7920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6+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09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2-tub-ru.yandex.net/i?id=4794a3ceb977886eead5c5764a9c43c6&amp;n=33&amp;h=215&amp;w=2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35108" y="26064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Самые известные его иллюстрации: к рассказам Николая Носова о Коле и Мишке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(«Фантазеры», «Живая шляпа»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другие) и рисунки «Бобик в гостях у Барбоса».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pic>
        <p:nvPicPr>
          <p:cNvPr id="7170" name="Picture 2" descr="http://maxima-library.org/covers/234979_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1" y="1637750"/>
            <a:ext cx="2187710" cy="287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.labirint.ru/images/comments_pic/1048/01labgc4h12915595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37750"/>
            <a:ext cx="20522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gigabaza.ru/images/23/44509/1013c6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6389"/>
            <a:ext cx="2052648" cy="299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freelibs.com/sites/default/files/book-images/1_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94827"/>
            <a:ext cx="2054764" cy="261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dom-knigi.ru/upload/iblock/960/ddc9e4c5138111e681a23085a918dd9d_f05eb8c4138111e681a23085a918dd9d.resize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98997"/>
            <a:ext cx="1905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2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2-tub-ru.yandex.net/i?id=4794a3ceb977886eead5c5764a9c43c6&amp;n=33&amp;h=215&amp;w=2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artpoisk.info/files/images/_thumbs/22204/238x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4" y="483551"/>
            <a:ext cx="3168352" cy="35039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03848" y="188640"/>
            <a:ext cx="5663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Verdana"/>
                <a:ea typeface="Calibri"/>
                <a:cs typeface="Times New Roman"/>
              </a:rPr>
              <a:t>Олег Владимирович Васильев</a:t>
            </a:r>
            <a:r>
              <a:rPr lang="ru-RU" sz="2400" dirty="0">
                <a:solidFill>
                  <a:srgbClr val="C00000"/>
                </a:solidFill>
                <a:latin typeface="Verdana"/>
                <a:ea typeface="Calibri"/>
                <a:cs typeface="Times New Roman"/>
              </a:rPr>
              <a:t> 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8130" y="980728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Его работы находятся в собраниях многих музеев искусств России и США, в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т.ч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в Государственной Третьяковской галерее в Москве.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4251" y="4141826"/>
            <a:ext cx="2024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(1931 г.р.) </a:t>
            </a:r>
            <a:endParaRPr lang="ru-RU" sz="2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0338" y="3861048"/>
            <a:ext cx="88677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С 60-х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 более тридцати лет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занимался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оформлением детских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книг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содружестве 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с Эриком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Владимировичем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Булатовым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 descr="http://cs3.livemaster.ru/zhurnalfoto/4/0/c/13021415114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25144"/>
            <a:ext cx="2402954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2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2-tub-ru.yandex.net/i?id=4794a3ceb977886eead5c5764a9c43c6&amp;n=33&amp;h=215&amp;w=2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http://mp3-kniga.ru/bibliofil/img/perro-kot-rozov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121254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15.nnm.me/5/c/0/a/3/85c410cb86057dac6a4455a253a_pre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477" y="650126"/>
            <a:ext cx="2082162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73" y="5288340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          Наиболее известны иллюстрации художников к сказкам Шарля Перро и Ганса Андерсена, стихотворениям Валентина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Берестова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сказкам Геннадия Цыферова.</a:t>
            </a:r>
          </a:p>
        </p:txBody>
      </p:sp>
      <p:pic>
        <p:nvPicPr>
          <p:cNvPr id="8198" name="Picture 6" descr="http://nevsepic.com.ua/uploads/posts/2011-10/thumbs/1317835626_imgv669_www.nevsepic.com.u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204389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fictionbook.ru/static/bookimages/01/75/03/01750305.bin.dir/01750305.cov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2149182"/>
            <a:ext cx="2106024" cy="279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im0-tub-ru.yandex.net/i?id=c57871ce6b68ccc6ba95592ace00187f&amp;n=33&amp;h=215&amp;w=16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2650"/>
            <a:ext cx="1872208" cy="238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53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2-tub-ru.yandex.net/i?id=4794a3ceb977886eead5c5764a9c43c6&amp;n=33&amp;h=215&amp;w=2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22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Басманова Наталия (Наталья ) Георгиевна (1906-2000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024336" cy="36787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563888" y="1052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363636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Verdana"/>
                <a:ea typeface="Times New Roman"/>
                <a:cs typeface="Times New Roman"/>
              </a:rPr>
              <a:t>Художник</a:t>
            </a:r>
            <a:r>
              <a:rPr lang="ru-RU" sz="2400" dirty="0">
                <a:solidFill>
                  <a:srgbClr val="002060"/>
                </a:solidFill>
                <a:latin typeface="Verdana"/>
                <a:ea typeface="Times New Roman"/>
                <a:cs typeface="Times New Roman"/>
              </a:rPr>
              <a:t>, живописец, станковый и книжный график, </a:t>
            </a:r>
            <a:r>
              <a:rPr lang="ru-RU" sz="2400" dirty="0" smtClean="0">
                <a:solidFill>
                  <a:srgbClr val="002060"/>
                </a:solidFill>
                <a:latin typeface="Verdana"/>
                <a:ea typeface="Times New Roman"/>
                <a:cs typeface="Times New Roman"/>
              </a:rPr>
              <a:t>иллюстратор</a:t>
            </a:r>
            <a:r>
              <a:rPr lang="ru-RU" sz="2400" dirty="0">
                <a:solidFill>
                  <a:srgbClr val="002060"/>
                </a:solidFill>
                <a:latin typeface="Verdana"/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0504" y="2983979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Любимый герой иллюстраций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Басмановой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природа.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8740" y="5085184"/>
            <a:ext cx="9027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/>
                <a:ea typeface="Times New Roman"/>
                <a:cs typeface="Times New Roman"/>
              </a:rPr>
              <a:t>Первая детская книжка с иллюстрациями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Verdana"/>
                <a:ea typeface="Times New Roman"/>
                <a:cs typeface="Times New Roman"/>
              </a:rPr>
              <a:t>Басмановой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/>
                <a:ea typeface="Times New Roman"/>
                <a:cs typeface="Times New Roman"/>
              </a:rPr>
              <a:t> вышла в 1956 году. С тех пор художница участвовала в создании многих книг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1166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kern="1800" spc="-35" dirty="0" err="1">
                <a:solidFill>
                  <a:srgbClr val="C00000"/>
                </a:solidFill>
                <a:latin typeface="Verdana"/>
                <a:ea typeface="Times New Roman"/>
                <a:cs typeface="Times New Roman"/>
              </a:rPr>
              <a:t>Басманова</a:t>
            </a:r>
            <a:r>
              <a:rPr lang="ru-RU" sz="2400" b="1" kern="1800" spc="-35" dirty="0">
                <a:solidFill>
                  <a:srgbClr val="C00000"/>
                </a:solidFill>
                <a:latin typeface="Verdana"/>
                <a:ea typeface="Times New Roman"/>
                <a:cs typeface="Times New Roman"/>
              </a:rPr>
              <a:t> Наталия (Наталья ) Георгиевна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5415" y="4594673"/>
            <a:ext cx="227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(1906-2000) </a:t>
            </a:r>
            <a:endParaRPr lang="ru-RU" sz="2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2-tub-ru.yandex.net/i?id=4794a3ceb977886eead5c5764a9c43c6&amp;n=33&amp;h=215&amp;w=2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http://img-fotki.yandex.ru/get/5641/157060903.12a/0_c56ee_570e94d3_X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901929" cy="249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llustrator.odub.tomsk.ru/uploads/posts/2016-08/1471831610_luzhay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556" y="3429000"/>
            <a:ext cx="2088162" cy="27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detectivebooks.ru/img/book/?src=359390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1884184" cy="273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s56.radikal.ru/i151/1412/1f/96097edc078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5" y="3140968"/>
            <a:ext cx="1990475" cy="256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img-fotki.yandex.ru/get/15545/136191046.b2/0_1018a9_10b30582_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61" y="3947655"/>
            <a:ext cx="1935865" cy="25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0575" y="16731"/>
            <a:ext cx="66472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Ее книги любят и дети и взрослые.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Своеобразие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и выразительность получили в иллюстрациях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Басмановой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детские книги: Андерсен Г. Х. 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Дюймовочка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»; Братья Гримм «Избранные сказки»; Серова Е. «Лужайка»; Чепуров А. «Весенние фонарики»;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Разова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В. «Сборник стихов»; Алексеева Е. «Подарки леса»; Воскобойников М. Г. «Сказки народов Севера»;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Басманова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Н. Г. «Наши цветы» и другие.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65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2-tub-ru.yandex.net/i?id=4794a3ceb977886eead5c5764a9c43c6&amp;n=33&amp;h=215&amp;w=2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ондакова Ольга Константиновна (1946 г.р.)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952328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67744" y="332656"/>
            <a:ext cx="6130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1800" spc="-35" dirty="0" err="1">
                <a:solidFill>
                  <a:srgbClr val="C00000"/>
                </a:solidFill>
                <a:latin typeface="Verdana"/>
                <a:ea typeface="Times New Roman"/>
                <a:cs typeface="Arial"/>
              </a:rPr>
              <a:t>Кондакова</a:t>
            </a:r>
            <a:r>
              <a:rPr lang="ru-RU" sz="2400" b="1" kern="1800" spc="-35" dirty="0">
                <a:solidFill>
                  <a:srgbClr val="C00000"/>
                </a:solidFill>
                <a:latin typeface="Verdana"/>
                <a:ea typeface="Times New Roman"/>
                <a:cs typeface="Arial"/>
              </a:rPr>
              <a:t> Ольга Константиновна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5415" y="5373216"/>
            <a:ext cx="2024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(1946 г.р.) </a:t>
            </a:r>
            <a:endParaRPr lang="ru-RU" sz="2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1201755"/>
            <a:ext cx="57241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Ольга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Кондакова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закончила Московский полиграфический институт. Много лет она работала в издательстве "Детская литература", иллюстрировала книги, писала картины. 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/>
                <a:ea typeface="Times New Roman"/>
                <a:cs typeface="Arial"/>
              </a:rPr>
              <a:t>Работая над каждой иллюстрацией, художница наполняет их множеством интересных деталей.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2898" y="4680719"/>
            <a:ext cx="85689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Ольга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Константиновна считает,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что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автор иллюстраций, как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соавтор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книги, должен помогать маленькому читателю понять литературный текст и смысл произведения. </a:t>
            </a:r>
          </a:p>
        </p:txBody>
      </p:sp>
    </p:spTree>
    <p:extLst>
      <p:ext uri="{BB962C8B-B14F-4D97-AF65-F5344CB8AC3E}">
        <p14:creationId xmlns:p14="http://schemas.microsoft.com/office/powerpoint/2010/main" val="41800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2-tub-ru.yandex.net/i?id=4794a3ceb977886eead5c5764a9c43c6&amp;n=33&amp;h=215&amp;w=2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https://cdn3.imgbb.ru/user/79/795683/201607/e780b32fb576fd28f1b468ddfb48fd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9632">
            <a:off x="1324492" y="3805601"/>
            <a:ext cx="2162537" cy="279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g-fotki.yandex.ru/get/6516/157060903.e5/0_ad04c_c884891e_X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8479">
            <a:off x="6128721" y="3938829"/>
            <a:ext cx="1914489" cy="25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78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/>
                <a:ea typeface="Times New Roman"/>
                <a:cs typeface="Arial"/>
              </a:rPr>
              <a:t>Ольга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Verdana"/>
                <a:ea typeface="Times New Roman"/>
                <a:cs typeface="Arial"/>
              </a:rPr>
              <a:t>Кондакова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/>
                <a:ea typeface="Times New Roman"/>
                <a:cs typeface="Arial"/>
              </a:rPr>
              <a:t> - признанный мастер. Она проиллюстрировала и оформила более 30 книг. Среди самых известных - "Про матушку тыкву и ее замечательное семейство", "Соседи по планете", "О царе Макроподе". Сборник сказок братьев Гримм "Золотой гусь" отмечен премией ЮНЕСКО, а за книгу "Серебряное блюдечко и наливное яблочко" она награждена почетной премией имени Ганса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Verdana"/>
                <a:ea typeface="Times New Roman"/>
                <a:cs typeface="Arial"/>
              </a:rPr>
              <a:t>Христиана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/>
                <a:ea typeface="Times New Roman"/>
                <a:cs typeface="Arial"/>
              </a:rPr>
              <a:t> Андерсена. Работы Ольги Константиновны участвовали в различных выставках в России и за рубежом. 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4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2-tub-ru.yandex.net/i?id=4794a3ceb977886eead5c5764a9c43c6&amp;n=33&amp;h=215&amp;w=2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874455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4480" algn="ctr">
              <a:spcAft>
                <a:spcPts val="0"/>
              </a:spcAft>
            </a:pPr>
            <a:r>
              <a:rPr lang="ru-RU" sz="1050" dirty="0">
                <a:solidFill>
                  <a:srgbClr val="000000"/>
                </a:solidFill>
                <a:latin typeface="Verdana"/>
                <a:ea typeface="Times New Roman"/>
              </a:rPr>
              <a:t> </a:t>
            </a:r>
            <a:r>
              <a:rPr lang="ru-RU" sz="4000" dirty="0">
                <a:solidFill>
                  <a:srgbClr val="000000"/>
                </a:solidFill>
                <a:latin typeface="Verdana"/>
                <a:ea typeface="Times New Roman"/>
              </a:rPr>
              <a:t> </a:t>
            </a:r>
            <a:r>
              <a:rPr lang="ru-RU" sz="4000" b="1" dirty="0">
                <a:solidFill>
                  <a:srgbClr val="6781B8"/>
                </a:solidFill>
                <a:latin typeface="Verdana"/>
                <a:ea typeface="Times New Roman"/>
              </a:rPr>
              <a:t>Имена некоторых других известнейших современных российских иллюстраторов детских книг: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94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2-tub-ru.yandex.net/i?id=4794a3ceb977886eead5c5764a9c43c6&amp;n=33&amp;h=215&amp;w=2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nazarukvm.ru/sc-pic/i094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3350840" cy="3751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 descr="http://www.fotokartina.com/images/stories/nazaruk/mult/prikluchenia_kota_Leopolda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5CEBB"/>
              </a:clrFrom>
              <a:clrTo>
                <a:srgbClr val="D5CEBB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80000" pressure="71"/>
                    </a14:imgEffect>
                    <a14:imgEffect>
                      <a14:sharpenSoften amount="41000"/>
                    </a14:imgEffect>
                    <a14:imgEffect>
                      <a14:colorTemperature colorTemp="6900"/>
                    </a14:imgEffect>
                    <a14:imgEffect>
                      <a14:saturation sat="260000"/>
                    </a14:imgEffect>
                    <a14:imgEffect>
                      <a14:brightnessContrast bright="69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35989"/>
            <a:ext cx="2813662" cy="2761557"/>
          </a:xfrm>
          <a:prstGeom prst="rect">
            <a:avLst/>
          </a:prstGeom>
          <a:ln>
            <a:noFill/>
          </a:ln>
          <a:effectLst>
            <a:glow rad="1536700">
              <a:srgbClr val="F8F8F8">
                <a:alpha val="32000"/>
              </a:srgbClr>
            </a:glo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53544" y="133181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ru-RU" sz="2400" b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Назарук</a:t>
            </a:r>
            <a:r>
              <a:rPr lang="ru-RU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Вячеслав Михайлович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5415" y="4594673"/>
            <a:ext cx="2024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(1941 г.р.) </a:t>
            </a:r>
            <a:endParaRPr lang="ru-RU" sz="2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69212" y="1201115"/>
            <a:ext cx="4835236" cy="302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2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Лауреат Государственной премии СССР за произведения литературы и искусства для детей (1985)—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серию мультипликационных фильмов о коте Леопольде.</a:t>
            </a:r>
          </a:p>
        </p:txBody>
      </p:sp>
    </p:spTree>
    <p:extLst>
      <p:ext uri="{BB962C8B-B14F-4D97-AF65-F5344CB8AC3E}">
        <p14:creationId xmlns:p14="http://schemas.microsoft.com/office/powerpoint/2010/main" val="6092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2-tub-ru.yandex.net/i?id=4794a3ceb977886eead5c5764a9c43c6&amp;n=33&amp;h=215&amp;w=2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snoska.ru/images/covers/4d/0c/4d0cac25-97a2-56fb-ad83-76e21a927b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147">
            <a:off x="430375" y="644706"/>
            <a:ext cx="1850779" cy="241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tor.nn2.ru/userfiles/data/ufiles/16/55/60/5428560469fe0_kroshka_en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118">
            <a:off x="7097794" y="471892"/>
            <a:ext cx="1789526" cy="245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ictures.bookshop.ua/TitleBooks/bs00001691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018">
            <a:off x="580110" y="3600972"/>
            <a:ext cx="1788872" cy="246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tberg.aha.ru/samovar/vpoddrcat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9917">
            <a:off x="2727310" y="4251250"/>
            <a:ext cx="1711373" cy="239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laying-field.ru/img/2015/051913/42070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2077">
            <a:off x="7106136" y="3614047"/>
            <a:ext cx="1772842" cy="23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27784" y="567390"/>
            <a:ext cx="4392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/>
                <a:ea typeface="Times New Roman"/>
              </a:rPr>
              <a:t>Художник-постановщик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/>
                <a:ea typeface="Times New Roman"/>
              </a:rPr>
              <a:t>десятков мультипликационных фильмов: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/>
                <a:ea typeface="Times New Roman"/>
              </a:rPr>
              <a:t>«Крошка Енот», «Приключения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/>
                <a:ea typeface="Times New Roman"/>
              </a:rPr>
              <a:t>кота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/>
                <a:ea typeface="Times New Roman"/>
              </a:rPr>
              <a:t>Леопольда», «Мама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/>
                <a:ea typeface="Times New Roman"/>
              </a:rPr>
              <a:t>для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/>
                <a:ea typeface="Times New Roman"/>
              </a:rPr>
              <a:t>мамонтенка»,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/>
                <a:ea typeface="Times New Roman"/>
              </a:rPr>
              <a:t>сказы Бажова и иллюстратор одноименных книжек.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36" name="Picture 12" descr="http://data2.gallery.ru/albums/gallery/49754-a9923-7830994-m750x74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498">
            <a:off x="4932040" y="4183580"/>
            <a:ext cx="1619969" cy="232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50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2-tub-ru.yandex.net/i?id=4794a3ceb977886eead5c5764a9c43c6&amp;n=33&amp;h=215&amp;w=2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im3-tub-ru.yandex.net/i?id=6f8b2358d586b46b78de99c42213b0cc&amp;n=33&amp;h=215&amp;w=17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8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121"/>
            <a:ext cx="3312368" cy="3978545"/>
          </a:xfrm>
          <a:prstGeom prst="ellipse">
            <a:avLst/>
          </a:prstGeom>
          <a:ln>
            <a:noFill/>
          </a:ln>
          <a:effectLst>
            <a:glow>
              <a:schemeClr val="bg1">
                <a:alpha val="0"/>
              </a:schemeClr>
            </a:glow>
            <a:reflection endPos="0" dist="508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im0-tub-ru.yandex.net/i?id=28c1c74e31cb3385d0ac3085722e6adf&amp;n=33&amp;h=215&amp;w=19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9" y="858964"/>
            <a:ext cx="3924409" cy="4324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026202" y="361207"/>
            <a:ext cx="4886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 Яковлевич </a:t>
            </a:r>
            <a:r>
              <a:rPr lang="ru-RU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Билибин</a:t>
            </a:r>
            <a:r>
              <a:rPr lang="ru-RU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048" y="108139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усский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художник, книжный иллюстратор и театральный оформитель.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4660" y="5235881"/>
            <a:ext cx="227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(1876-1942) </a:t>
            </a:r>
            <a:endParaRPr lang="ru-RU" sz="2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2184" y="5440847"/>
            <a:ext cx="5691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И.Я. </a:t>
            </a:r>
            <a:r>
              <a:rPr lang="ru-RU" sz="2000" dirty="0" err="1" smtClean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Билибин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проиллюстрировал большое количество сказок, в том числе Александра Сергеевича Пушкина. </a:t>
            </a:r>
          </a:p>
        </p:txBody>
      </p:sp>
    </p:spTree>
    <p:extLst>
      <p:ext uri="{BB962C8B-B14F-4D97-AF65-F5344CB8AC3E}">
        <p14:creationId xmlns:p14="http://schemas.microsoft.com/office/powerpoint/2010/main" val="29890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2-tub-ru.yandex.net/i?id=4794a3ceb977886eead5c5764a9c43c6&amp;n=33&amp;h=215&amp;w=2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babybooker.ru/images/authors/22/antonenkov%20phot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7918"/>
            <a:ext cx="3456384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476672"/>
            <a:ext cx="3961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Verdana"/>
                <a:ea typeface="Calibri"/>
                <a:cs typeface="Times New Roman"/>
              </a:rPr>
              <a:t>Евгений Антоненков</a:t>
            </a:r>
            <a:r>
              <a:rPr lang="ru-RU" sz="2400" dirty="0">
                <a:solidFill>
                  <a:srgbClr val="C00000"/>
                </a:solidFill>
                <a:latin typeface="Verdana"/>
                <a:ea typeface="Calibri"/>
                <a:cs typeface="Times New Roman"/>
              </a:rPr>
              <a:t> 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3279" y="4603491"/>
            <a:ext cx="2024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(1941 г.р.) </a:t>
            </a:r>
            <a:endParaRPr lang="ru-RU" sz="2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67944" y="10446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/>
                <a:ea typeface="Calibri"/>
                <a:cs typeface="Times New Roman"/>
              </a:rPr>
              <a:t>Художник-иллюстратор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/>
                <a:ea typeface="Calibri"/>
                <a:cs typeface="Times New Roman"/>
              </a:rPr>
              <a:t>, любимая техника акварель, перо и бумага, смешанная техника.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573016"/>
            <a:ext cx="8316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Евгений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Антоненков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</a:t>
            </a: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сотрудничает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издательствами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Германии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Франции, Бельгии,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США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Кореи,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Японии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постоянный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участник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престижных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международных выставок, лауреат конкурса «Белая Ворона» (Болонья, 2004), обладатель диплома «Книга года» (2008).</a:t>
            </a:r>
          </a:p>
        </p:txBody>
      </p:sp>
    </p:spTree>
    <p:extLst>
      <p:ext uri="{BB962C8B-B14F-4D97-AF65-F5344CB8AC3E}">
        <p14:creationId xmlns:p14="http://schemas.microsoft.com/office/powerpoint/2010/main" val="18807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2-tub-ru.yandex.net/i?id=4794a3ceb977886eead5c5764a9c43c6&amp;n=33&amp;h=215&amp;w=2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/>
                <a:ea typeface="Calibri"/>
                <a:cs typeface="Times New Roman"/>
              </a:rPr>
              <a:t>Самые известные иллюстрации: к сказкам о Винни-Пухе (Алан Александр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Verdana"/>
                <a:ea typeface="Calibri"/>
                <a:cs typeface="Times New Roman"/>
              </a:rPr>
              <a:t>Милн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/>
                <a:ea typeface="Calibri"/>
                <a:cs typeface="Times New Roman"/>
              </a:rPr>
              <a:t>), «Русские детские сказки», стихам и сказкам Самуила Маршака, Корнея Чуковского,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Verdana"/>
                <a:ea typeface="Calibri"/>
                <a:cs typeface="Times New Roman"/>
              </a:rPr>
              <a:t>Джанни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Verdana"/>
                <a:ea typeface="Calibri"/>
                <a:cs typeface="Times New Roman"/>
              </a:rPr>
              <a:t>Родари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/>
                <a:ea typeface="Calibri"/>
                <a:cs typeface="Times New Roman"/>
              </a:rPr>
              <a:t>, Юнны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Verdana"/>
                <a:ea typeface="Calibri"/>
                <a:cs typeface="Times New Roman"/>
              </a:rPr>
              <a:t>Мориц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/>
                <a:ea typeface="Calibri"/>
                <a:cs typeface="Times New Roman"/>
              </a:rPr>
              <a:t>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im0-tub-ru.yandex.net/i?id=e6e30dd7d29515fbe81adb1df8e98427&amp;n=33&amp;h=215&amp;w=17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5" r="5948"/>
          <a:stretch/>
        </p:blipFill>
        <p:spPr bwMode="auto">
          <a:xfrm>
            <a:off x="251521" y="2058236"/>
            <a:ext cx="1944216" cy="249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b97b660b79dabbb847be5b656fbc25c4&amp;n=33&amp;h=215&amp;w=1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53285"/>
            <a:ext cx="15716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4.goods.ozstatic.by/1000/847/334/10/10334847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20" y="2727609"/>
            <a:ext cx="2448272" cy="294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ukazka.ru/img/g/uk25083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 t="3944" r="3527" b="7691"/>
          <a:stretch/>
        </p:blipFill>
        <p:spPr bwMode="auto">
          <a:xfrm rot="530536">
            <a:off x="5973811" y="4093168"/>
            <a:ext cx="2023126" cy="2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beseder.net/pic/xomka/zastrj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8129">
            <a:off x="1260764" y="3753979"/>
            <a:ext cx="1952624" cy="270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7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2-tub-ru.yandex.net/i?id=4794a3ceb977886eead5c5764a9c43c6&amp;n=33&amp;h=215&amp;w=2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sov.opredelim.com/tw_files2/urls_1377/3/d-2356/img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6" y="44191"/>
            <a:ext cx="915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justclickit.ru/flash/other/other%20(438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00" y="4293096"/>
            <a:ext cx="2589223" cy="24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1600" y="5454545"/>
            <a:ext cx="4495461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all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</a:rPr>
              <a:t>Презентацию подготовила  </a:t>
            </a:r>
            <a:r>
              <a:rPr kumimoji="0" lang="ru-RU" sz="1400" b="1" i="0" u="none" strike="noStrike" kern="0" cap="all" spc="0" normalizeH="0" baseline="0" noProof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</a:rPr>
              <a:t>Зобнина</a:t>
            </a:r>
            <a:r>
              <a:rPr kumimoji="0" lang="ru-RU" sz="1400" b="1" i="0" u="none" strike="noStrike" kern="0" cap="all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</a:rPr>
              <a:t>  Ж.А.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all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</a:rPr>
              <a:t>гл. библиотекарь  сельской  детской библиотеки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all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</a:rPr>
              <a:t> МБУК «ЦСБ»     Кавказского С/П</a:t>
            </a:r>
          </a:p>
        </p:txBody>
      </p:sp>
    </p:spTree>
    <p:extLst>
      <p:ext uri="{BB962C8B-B14F-4D97-AF65-F5344CB8AC3E}">
        <p14:creationId xmlns:p14="http://schemas.microsoft.com/office/powerpoint/2010/main" val="32647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2-tub-ru.yandex.net/i?id=4794a3ceb977886eead5c5764a9c43c6&amp;n=33&amp;h=215&amp;w=2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im2-tub-ru.yandex.net/i?id=5144ec35c1b09b29e8a775032449ab3e&amp;n=33&amp;h=215&amp;w=19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0248" cy="685800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glow rad="825500">
              <a:schemeClr val="accent1">
                <a:alpha val="0"/>
              </a:schemeClr>
            </a:glow>
            <a:softEdge rad="1143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919" y="332656"/>
            <a:ext cx="885698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Разработал свой стиль – «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билибинский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- графическое представление с учетом традиций древнерусского и народного искусства, тщательно прорисованный и подробный узорчатый контурный рисунок, расцвеченный акварелью. Стиль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Билибина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стал популярен и ему стали подражать.</a:t>
            </a:r>
          </a:p>
          <a:p>
            <a:pPr indent="28575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          Сказки, былины, образы древней Руси для многих уже давно неразрывно связаны с иллюстрациями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Билибина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3074" name="Picture 2" descr="https://im0-tub-ru.yandex.net/i?id=2c9c1a83fbf5e2e75a17abad63ca442c&amp;n=33&amp;h=215&amp;w=16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5170" r="7653" b="5321"/>
          <a:stretch/>
        </p:blipFill>
        <p:spPr bwMode="auto">
          <a:xfrm rot="21150389">
            <a:off x="547318" y="3353783"/>
            <a:ext cx="2135745" cy="288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0-tub-ru.yandex.net/i?id=eeb0e28879375b7cbae8f3e3d6ff2d3c&amp;n=33&amp;h=215&amp;w=16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1" y="3251432"/>
            <a:ext cx="2164351" cy="276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2-tub-ru.yandex.net/i?id=7d096dcd147dbf1b2fdecebfbc846c86&amp;n=33&amp;h=215&amp;w=28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0" t="7315" r="22738" b="7780"/>
          <a:stretch/>
        </p:blipFill>
        <p:spPr bwMode="auto">
          <a:xfrm rot="742314">
            <a:off x="6455754" y="3492743"/>
            <a:ext cx="2112570" cy="257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6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2-tub-ru.yandex.net/i?id=4794a3ceb977886eead5c5764a9c43c6&amp;n=33&amp;h=215&amp;w=2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3" y="-5324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im2-tub-ru.yandex.net/i?id=4b7b9e573550dba6182a57813728c721&amp;n=33&amp;h=215&amp;w=17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698"/>
            <a:ext cx="3621038" cy="41170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355976" y="476672"/>
            <a:ext cx="4588115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Verdana"/>
                <a:ea typeface="Calibri"/>
                <a:cs typeface="Times New Roman"/>
              </a:rPr>
              <a:t>Евгений </a:t>
            </a:r>
            <a:r>
              <a:rPr lang="ru-RU" sz="3200" b="1" dirty="0" smtClean="0">
                <a:solidFill>
                  <a:srgbClr val="C00000"/>
                </a:solidFill>
                <a:latin typeface="Verdana"/>
                <a:ea typeface="Calibri"/>
                <a:cs typeface="Times New Roman"/>
              </a:rPr>
              <a:t>Иванович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Verdana"/>
                <a:ea typeface="Calibri"/>
                <a:cs typeface="Times New Roman"/>
              </a:rPr>
              <a:t>Чарушин</a:t>
            </a:r>
            <a:r>
              <a:rPr lang="ru-RU" sz="3200" dirty="0">
                <a:solidFill>
                  <a:srgbClr val="C00000"/>
                </a:solidFill>
                <a:latin typeface="Verdana"/>
                <a:ea typeface="Calibri"/>
                <a:cs typeface="Times New Roman"/>
              </a:rPr>
              <a:t> 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Picture 4" descr="https://im2-tub-ru.yandex.net/i?id=df4cd57ffa3f15eb43b6b94b5611a87a&amp;n=33&amp;h=215&amp;w=287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625"/>
                    </a14:imgEffect>
                    <a14:imgEffect>
                      <a14:saturation sat="400000"/>
                    </a14:imgEffect>
                    <a14:imgEffect>
                      <a14:brightnessContrast bright="44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17" y="2915765"/>
            <a:ext cx="4536504" cy="3706661"/>
          </a:xfrm>
          <a:prstGeom prst="rect">
            <a:avLst/>
          </a:prstGeom>
          <a:ln>
            <a:noFill/>
          </a:ln>
          <a:effectLst>
            <a:glow>
              <a:schemeClr val="accent6">
                <a:lumMod val="20000"/>
                <a:lumOff val="80000"/>
                <a:alpha val="0"/>
              </a:schemeClr>
            </a:glow>
            <a:softEdge rad="1117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95754" y="4596729"/>
            <a:ext cx="227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(1901-1965) </a:t>
            </a:r>
            <a:endParaRPr lang="ru-RU" sz="2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04812" y="18448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рафик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скульптор, прозаик и детский писатель-анималист.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05839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/>
                <a:ea typeface="Calibri"/>
                <a:cs typeface="Times New Roman"/>
              </a:rPr>
              <a:t>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Verdana"/>
                <a:ea typeface="Calibri"/>
                <a:cs typeface="Times New Roman"/>
              </a:rPr>
              <a:t>основном все его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/>
                <a:ea typeface="Calibri"/>
                <a:cs typeface="Times New Roman"/>
              </a:rPr>
              <a:t>иллюстрации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Verdana"/>
              <a:ea typeface="Calibri"/>
              <a:cs typeface="Times New Roman"/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Verdana"/>
                <a:ea typeface="Calibri"/>
                <a:cs typeface="Times New Roman"/>
              </a:rPr>
              <a:t>исполнены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/>
                <a:ea typeface="Calibri"/>
                <a:cs typeface="Times New Roman"/>
              </a:rPr>
              <a:t>в манере свободного акварельного рисунка, немного с юмором. Нравятся детям, даже малышам.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2-tub-ru.yandex.net/i?id=4794a3ceb977886eead5c5764a9c43c6&amp;n=33&amp;h=215&amp;w=2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64110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/>
                <a:ea typeface="Calibri"/>
                <a:cs typeface="Times New Roman"/>
              </a:rPr>
              <a:t>Известен иллюстрациями животных, которые он нарисовал к своим собственным рассказам: «Про Томку», «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Verdana"/>
                <a:ea typeface="Calibri"/>
                <a:cs typeface="Times New Roman"/>
              </a:rPr>
              <a:t>Волчишко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/>
                <a:ea typeface="Calibri"/>
                <a:cs typeface="Times New Roman"/>
              </a:rPr>
              <a:t> и другие», «Никитка и его друзья» и многим другим.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https://im2-tub-ru.yandex.net/i?id=d8ad94c09aa768f45a5d4680dc4ed204&amp;n=33&amp;h=215&amp;w=1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76894"/>
            <a:ext cx="1872208" cy="246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5aa8de97b7db5d135013bce65285fede&amp;n=33&amp;h=215&amp;w=1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06" y="1948659"/>
            <a:ext cx="1800200" cy="234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2-tub-ru.yandex.net/i?id=0c3a8705ce1ad9d13e7ec803550af9f8&amp;n=33&amp;h=215&amp;w=1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176503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2-tub-ru.yandex.net/i?id=df34fc19195ddf2db82c1781d847900b&amp;n=33&amp;h=215&amp;w=1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11942"/>
            <a:ext cx="17049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3-tub-ru.yandex.net/i?id=680724f483e7dc436cd4570289de245d&amp;n=33&amp;h=215&amp;w=1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56791"/>
            <a:ext cx="1559049" cy="237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41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2-tub-ru.yandex.net/i?id=4794a3ceb977886eead5c5764a9c43c6&amp;n=33&amp;h=215&amp;w=2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http://s-marshak.ru/art/post/nabor/nabor01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7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13038"/>
            <a:ext cx="5011787" cy="3548346"/>
          </a:xfrm>
          <a:prstGeom prst="rect">
            <a:avLst/>
          </a:prstGeom>
          <a:noFill/>
          <a:ln>
            <a:noFill/>
          </a:ln>
          <a:effectLst>
            <a:glow rad="1828800">
              <a:schemeClr val="accent6">
                <a:lumMod val="20000"/>
                <a:lumOff val="80000"/>
                <a:alpha val="13000"/>
              </a:schemeClr>
            </a:glow>
            <a:softEdge rad="95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01591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4480" algn="just">
              <a:spcAft>
                <a:spcPts val="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/>
                <a:ea typeface="Times New Roman"/>
              </a:rPr>
              <a:t>Иллюстрировал также других авторов: Чуковского, Пришвина, Бианки. Самая известная книга с его иллюстрациями «Детки в клетке» Самуила Яковлевича Маршака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Verdana"/>
                <a:ea typeface="Times New Roman"/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2054" name="Picture 6" descr="https://im3-tub-ru.yandex.net/i?id=9384f6b608031a21555666ba5f362b0b&amp;n=33&amp;h=215&amp;w=16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 trans="97000" size="7"/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5" y="2564904"/>
            <a:ext cx="2626621" cy="3422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s://im0-tub-ru.yandex.net/i?id=0b6dc1f3e120e8ad7db942ab4971f1b2&amp;n=33&amp;h=215&amp;w=1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45022"/>
            <a:ext cx="1713805" cy="223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2-tub-ru.yandex.net/i?id=4794a3ceb977886eead5c5764a9c43c6&amp;n=33&amp;h=215&amp;w=2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" y="-3479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booksplim.ru/wp-content/uploads/2014/09/Rache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0" y="476672"/>
            <a:ext cx="3436962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851920" y="289773"/>
            <a:ext cx="5305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Евгений Михайлович </a:t>
            </a:r>
            <a:r>
              <a:rPr lang="ru-RU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Рачев</a:t>
            </a:r>
            <a:r>
              <a:rPr lang="ru-RU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4660" y="5235881"/>
            <a:ext cx="227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(1906-1997) </a:t>
            </a:r>
            <a:endParaRPr lang="ru-RU" sz="2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 descr="http://club-edu.tambov.ru/vjpusk/vjp010/rabot/05/m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  <a14:imgEffect>
                      <a14:sharpenSoften amount="-48000"/>
                    </a14:imgEffect>
                    <a14:imgEffect>
                      <a14:saturation sat="0"/>
                    </a14:imgEffect>
                    <a14:imgEffect>
                      <a14:brightnessContrast bright="22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1124744"/>
            <a:ext cx="4286250" cy="548640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lumMod val="20000"/>
                <a:lumOff val="80000"/>
                <a:alpha val="40000"/>
              </a:schemeClr>
            </a:glow>
            <a:softEdge rad="889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62683" y="980728"/>
            <a:ext cx="43268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удожник-анималист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график,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иллюстратор.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953" y="3244334"/>
            <a:ext cx="4838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Иллюстрировал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преимущественно русские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народные сказки,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басни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сказки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классиков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русской литературы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2-tub-ru.yandex.net/i?id=4794a3ceb977886eead5c5764a9c43c6&amp;n=33&amp;h=215&amp;w=2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9875" y="515719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основном иллюстрировал произведения, в которых главные герои – животные: русские сказки про зверей, басни.</a:t>
            </a:r>
          </a:p>
        </p:txBody>
      </p:sp>
      <p:pic>
        <p:nvPicPr>
          <p:cNvPr id="5122" name="Picture 2" descr="http://img-fotki.yandex.ru/get/5404/k-vasilieva.2/0_b07da_1beac2bc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1893">
            <a:off x="337571" y="798901"/>
            <a:ext cx="2304856" cy="31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g-fotki.yandex.ru/get/45190/121447594.884/0_190009_86adf151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359" y="2013585"/>
            <a:ext cx="2399681" cy="29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tatic1.ozone.ru/multimedia/books_covers/10059944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6283">
            <a:off x="5080697" y="343092"/>
            <a:ext cx="2235270" cy="28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ktinoya.ru/index.php?option=com_joomgallery&amp;view=image&amp;format=raw&amp;id=1614&amp;type=im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2255">
            <a:off x="6471579" y="2435311"/>
            <a:ext cx="2203060" cy="264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2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2-tub-ru.yandex.net/i?id=4794a3ceb977886eead5c5764a9c43c6&amp;n=33&amp;h=215&amp;w=2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booksplim.ru/wp-content/uploads/2015/05/semenov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9773"/>
            <a:ext cx="3528392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707904" y="289773"/>
            <a:ext cx="5449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 Максимович Семенов </a:t>
            </a:r>
            <a:r>
              <a:rPr lang="ru-RU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03277" y="1052736"/>
            <a:ext cx="46025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Народный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художник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график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карикатурист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6511" y="5085184"/>
            <a:ext cx="88364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аботал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газетах «Комсомольская правда», «Пионерская правда», журналах «Смена», “Крокодил» и других. Ещё в 1956 году по его инициативе был создан первый в СССР юмористический журнал для маленьких детей - «Весёлые картинки».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5415" y="4594673"/>
            <a:ext cx="227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(1906-1982) </a:t>
            </a:r>
            <a:endParaRPr lang="ru-RU" sz="2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6" name="Picture 2" descr="http://www.playing-field.ru/img/2015/051807/490472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sharpenSoften amount="13000"/>
                    </a14:imgEffect>
                    <a14:imgEffect>
                      <a14:colorTemperature colorTemp="4875"/>
                    </a14:imgEffect>
                    <a14:imgEffect>
                      <a14:saturation sat="1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00" t="6572" r="2837" b="28833"/>
          <a:stretch/>
        </p:blipFill>
        <p:spPr bwMode="auto">
          <a:xfrm>
            <a:off x="4701553" y="1643423"/>
            <a:ext cx="3605989" cy="3571154"/>
          </a:xfrm>
          <a:prstGeom prst="ellipse">
            <a:avLst/>
          </a:prstGeom>
          <a:ln>
            <a:noFill/>
          </a:ln>
          <a:effectLst>
            <a:glow>
              <a:schemeClr val="accent1">
                <a:alpha val="0"/>
              </a:schemeClr>
            </a:glow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799</Words>
  <Application>Microsoft Office PowerPoint</Application>
  <PresentationFormat>Экран (4:3)</PresentationFormat>
  <Paragraphs>80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42</cp:revision>
  <dcterms:created xsi:type="dcterms:W3CDTF">2016-09-19T13:30:32Z</dcterms:created>
  <dcterms:modified xsi:type="dcterms:W3CDTF">2016-10-17T10:31:38Z</dcterms:modified>
</cp:coreProperties>
</file>